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8" r:id="rId3"/>
    <p:sldId id="260" r:id="rId4"/>
    <p:sldId id="304" r:id="rId5"/>
    <p:sldId id="261" r:id="rId6"/>
    <p:sldId id="308" r:id="rId7"/>
    <p:sldId id="262" r:id="rId8"/>
    <p:sldId id="299" r:id="rId9"/>
    <p:sldId id="263" r:id="rId10"/>
    <p:sldId id="309" r:id="rId11"/>
    <p:sldId id="264" r:id="rId12"/>
    <p:sldId id="300" r:id="rId13"/>
    <p:sldId id="265" r:id="rId14"/>
    <p:sldId id="266" r:id="rId15"/>
    <p:sldId id="267" r:id="rId16"/>
    <p:sldId id="305" r:id="rId17"/>
    <p:sldId id="269" r:id="rId18"/>
    <p:sldId id="270" r:id="rId19"/>
    <p:sldId id="271" r:id="rId20"/>
    <p:sldId id="272" r:id="rId21"/>
    <p:sldId id="301" r:id="rId22"/>
    <p:sldId id="275" r:id="rId23"/>
    <p:sldId id="276" r:id="rId24"/>
    <p:sldId id="277" r:id="rId25"/>
    <p:sldId id="306" r:id="rId26"/>
    <p:sldId id="278" r:id="rId27"/>
    <p:sldId id="279" r:id="rId28"/>
    <p:sldId id="310" r:id="rId29"/>
    <p:sldId id="280" r:id="rId30"/>
    <p:sldId id="302" r:id="rId31"/>
    <p:sldId id="282" r:id="rId32"/>
    <p:sldId id="307" r:id="rId33"/>
    <p:sldId id="283" r:id="rId34"/>
    <p:sldId id="311" r:id="rId35"/>
    <p:sldId id="284" r:id="rId36"/>
    <p:sldId id="285" r:id="rId37"/>
    <p:sldId id="286" r:id="rId38"/>
    <p:sldId id="303" r:id="rId39"/>
    <p:sldId id="287" r:id="rId40"/>
    <p:sldId id="289" r:id="rId41"/>
    <p:sldId id="290" r:id="rId42"/>
    <p:sldId id="293" r:id="rId43"/>
    <p:sldId id="312" r:id="rId44"/>
    <p:sldId id="294" r:id="rId45"/>
    <p:sldId id="295" r:id="rId46"/>
    <p:sldId id="297" r:id="rId47"/>
  </p:sldIdLst>
  <p:sldSz cx="12192000" cy="6858000"/>
  <p:notesSz cx="6858000" cy="9144000"/>
  <p:photoAlbum layout="1pic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4286-E49D-40F2-9B66-E1E287BA1F6A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6F58C-2BBA-45A3-901E-84715547D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3443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4286-E49D-40F2-9B66-E1E287BA1F6A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6F58C-2BBA-45A3-901E-84715547D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3972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4286-E49D-40F2-9B66-E1E287BA1F6A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6F58C-2BBA-45A3-901E-84715547D02F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1383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4286-E49D-40F2-9B66-E1E287BA1F6A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6F58C-2BBA-45A3-901E-84715547D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70384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4286-E49D-40F2-9B66-E1E287BA1F6A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6F58C-2BBA-45A3-901E-84715547D02F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281340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4286-E49D-40F2-9B66-E1E287BA1F6A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6F58C-2BBA-45A3-901E-84715547D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50900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4286-E49D-40F2-9B66-E1E287BA1F6A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6F58C-2BBA-45A3-901E-84715547D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5337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4286-E49D-40F2-9B66-E1E287BA1F6A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6F58C-2BBA-45A3-901E-84715547D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5194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4286-E49D-40F2-9B66-E1E287BA1F6A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6F58C-2BBA-45A3-901E-84715547D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644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4286-E49D-40F2-9B66-E1E287BA1F6A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6F58C-2BBA-45A3-901E-84715547D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0737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4286-E49D-40F2-9B66-E1E287BA1F6A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6F58C-2BBA-45A3-901E-84715547D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3967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4286-E49D-40F2-9B66-E1E287BA1F6A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6F58C-2BBA-45A3-901E-84715547D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7799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4286-E49D-40F2-9B66-E1E287BA1F6A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6F58C-2BBA-45A3-901E-84715547D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1137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4286-E49D-40F2-9B66-E1E287BA1F6A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6F58C-2BBA-45A3-901E-84715547D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9822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4286-E49D-40F2-9B66-E1E287BA1F6A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6F58C-2BBA-45A3-901E-84715547D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4125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4286-E49D-40F2-9B66-E1E287BA1F6A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6F58C-2BBA-45A3-901E-84715547D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327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F4286-E49D-40F2-9B66-E1E287BA1F6A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216F58C-2BBA-45A3-901E-84715547D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1493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D5C0-149B-91F9-F402-CCB006C3C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Demo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231F14-91F5-0637-5561-A37D287CB0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RXBOOKTRACKER</a:t>
            </a:r>
          </a:p>
        </p:txBody>
      </p:sp>
    </p:spTree>
    <p:extLst>
      <p:ext uri="{BB962C8B-B14F-4D97-AF65-F5344CB8AC3E}">
        <p14:creationId xmlns:p14="http://schemas.microsoft.com/office/powerpoint/2010/main" val="3183234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3DA36A-EF51-3666-B7F9-8593ACEDC847}"/>
              </a:ext>
            </a:extLst>
          </p:cNvPr>
          <p:cNvSpPr txBox="1"/>
          <p:nvPr/>
        </p:nvSpPr>
        <p:spPr>
          <a:xfrm>
            <a:off x="1408922" y="3110500"/>
            <a:ext cx="77444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 will use Webpack and its TypeScript loader to </a:t>
            </a:r>
            <a:r>
              <a:rPr lang="en-I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transpile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bundle the code. </a:t>
            </a:r>
          </a:p>
        </p:txBody>
      </p:sp>
    </p:spTree>
    <p:extLst>
      <p:ext uri="{BB962C8B-B14F-4D97-AF65-F5344CB8AC3E}">
        <p14:creationId xmlns:p14="http://schemas.microsoft.com/office/powerpoint/2010/main" val="2022728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773)">
            <a:extLst>
              <a:ext uri="{FF2B5EF4-FFF2-40B4-BE49-F238E27FC236}">
                <a16:creationId xmlns:a16="http://schemas.microsoft.com/office/drawing/2014/main" id="{515761BD-4612-7348-3362-D290BBE41C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70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C19B8-BE4A-6E2B-53DC-9E8547AB9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912" y="942392"/>
            <a:ext cx="10295467" cy="54815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 will 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kick off that process and start the web server using the </a:t>
            </a:r>
            <a:r>
              <a:rPr lang="en-I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npm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start script 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is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defined at the top of the file. 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 are 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using the concurrently package to effectively execute two commands inside the script. </a:t>
            </a:r>
          </a:p>
          <a:p>
            <a:pPr marL="0" indent="0">
              <a:buNone/>
            </a:pP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first starts webpack in watch mode, which will automatically recompile and re-bundle the code as soon as I change it. </a:t>
            </a:r>
          </a:p>
          <a:p>
            <a:pPr marL="0" indent="0">
              <a:buNone/>
            </a:pP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second command starts the node web server .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769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774)">
            <a:extLst>
              <a:ext uri="{FF2B5EF4-FFF2-40B4-BE49-F238E27FC236}">
                <a16:creationId xmlns:a16="http://schemas.microsoft.com/office/drawing/2014/main" id="{B1A12EFC-9C0A-FB87-8003-DC7C64DBEC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39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775)">
            <a:extLst>
              <a:ext uri="{FF2B5EF4-FFF2-40B4-BE49-F238E27FC236}">
                <a16:creationId xmlns:a16="http://schemas.microsoft.com/office/drawing/2014/main" id="{1C01184B-40D0-BE6D-04D4-97C830A53A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94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776)">
            <a:extLst>
              <a:ext uri="{FF2B5EF4-FFF2-40B4-BE49-F238E27FC236}">
                <a16:creationId xmlns:a16="http://schemas.microsoft.com/office/drawing/2014/main" id="{EA95C001-CE77-68C1-5768-1FA78CD3F5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426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1573D3-0314-F9A9-8924-38FFDCB2D5D7}"/>
              </a:ext>
            </a:extLst>
          </p:cNvPr>
          <p:cNvSpPr txBox="1"/>
          <p:nvPr/>
        </p:nvSpPr>
        <p:spPr>
          <a:xfrm>
            <a:off x="923731" y="1312326"/>
            <a:ext cx="1066488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Let’s look inside the webpack. config. </a:t>
            </a:r>
            <a:r>
              <a:rPr lang="en-I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js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file. </a:t>
            </a:r>
          </a:p>
          <a:p>
            <a:endParaRPr lang="en-IN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contains all of the configuration information about how I want Webpack to compile and bundle the code. </a:t>
            </a:r>
          </a:p>
          <a:p>
            <a:endParaRPr lang="en-IN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entry point for the app is the file named index. </a:t>
            </a:r>
            <a:r>
              <a:rPr lang="en-I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ts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you can also see to the left in the project explorer. </a:t>
            </a:r>
          </a:p>
          <a:p>
            <a:endParaRPr lang="en-IN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That's where we will write most of the code. </a:t>
            </a:r>
          </a:p>
          <a:p>
            <a:endParaRPr lang="en-IN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These middle sections just configure the </a:t>
            </a:r>
            <a:r>
              <a:rPr lang="en-I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ts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-loader module to compile the TypeScript files.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646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778)">
            <a:extLst>
              <a:ext uri="{FF2B5EF4-FFF2-40B4-BE49-F238E27FC236}">
                <a16:creationId xmlns:a16="http://schemas.microsoft.com/office/drawing/2014/main" id="{5A8E32C7-1917-02B5-7D1A-F062B1F11E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53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779)">
            <a:extLst>
              <a:ext uri="{FF2B5EF4-FFF2-40B4-BE49-F238E27FC236}">
                <a16:creationId xmlns:a16="http://schemas.microsoft.com/office/drawing/2014/main" id="{9D19DEE9-27B7-325E-3657-B29938048F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994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780)">
            <a:extLst>
              <a:ext uri="{FF2B5EF4-FFF2-40B4-BE49-F238E27FC236}">
                <a16:creationId xmlns:a16="http://schemas.microsoft.com/office/drawing/2014/main" id="{A3D02052-2BCC-3B86-7EEF-6D1D6D3A9B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975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C5BD2-26E3-CC5B-8BD4-86B8F522A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955" y="895740"/>
            <a:ext cx="8596668" cy="52762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Objective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emo project 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Demo 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project name is </a:t>
            </a:r>
            <a:r>
              <a:rPr lang="en-I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RxBookTracker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Understand the structure of the application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Sample Hello World </a:t>
            </a:r>
            <a:endParaRPr lang="en-IN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install </a:t>
            </a:r>
            <a:r>
              <a:rPr lang="en-I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RxJS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using </a:t>
            </a:r>
            <a:r>
              <a:rPr lang="en-I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npm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24432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781)">
            <a:extLst>
              <a:ext uri="{FF2B5EF4-FFF2-40B4-BE49-F238E27FC236}">
                <a16:creationId xmlns:a16="http://schemas.microsoft.com/office/drawing/2014/main" id="{64EA6E64-984A-7A95-39B0-06826136DC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15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D092B-E273-A838-1D89-2E3D440DD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037" y="933061"/>
            <a:ext cx="11247188" cy="556550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output section at the bottom specifies that all of the compiled output should be bundled into a file named bundle. </a:t>
            </a:r>
            <a:r>
              <a:rPr lang="en-I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js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put inside the </a:t>
            </a:r>
            <a:r>
              <a:rPr lang="en-I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folder in the project.</a:t>
            </a:r>
          </a:p>
          <a:p>
            <a:pPr marL="0" indent="0">
              <a:buNone/>
            </a:pPr>
            <a:endParaRPr lang="en-IN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 are 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using a Webpack plugin to copy the index. html file and the favicon into the </a:t>
            </a:r>
            <a:r>
              <a:rPr lang="en-I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folder.</a:t>
            </a:r>
          </a:p>
          <a:p>
            <a:pPr marL="0" indent="0">
              <a:buNone/>
            </a:pP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index. html file sits at the root of the project and the only thing inside it right now is a reference to the bundle. </a:t>
            </a:r>
            <a:r>
              <a:rPr lang="en-I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js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file that will be output by Webpack. </a:t>
            </a:r>
          </a:p>
        </p:txBody>
      </p:sp>
    </p:spTree>
    <p:extLst>
      <p:ext uri="{BB962C8B-B14F-4D97-AF65-F5344CB8AC3E}">
        <p14:creationId xmlns:p14="http://schemas.microsoft.com/office/powerpoint/2010/main" val="3353551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784)">
            <a:extLst>
              <a:ext uri="{FF2B5EF4-FFF2-40B4-BE49-F238E27FC236}">
                <a16:creationId xmlns:a16="http://schemas.microsoft.com/office/drawing/2014/main" id="{2AF397CC-6CA0-2AEC-EF13-46CD2D915C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110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785)">
            <a:extLst>
              <a:ext uri="{FF2B5EF4-FFF2-40B4-BE49-F238E27FC236}">
                <a16:creationId xmlns:a16="http://schemas.microsoft.com/office/drawing/2014/main" id="{2D67DE85-3F79-9D1C-9A76-4A60DF9E51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068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786)">
            <a:extLst>
              <a:ext uri="{FF2B5EF4-FFF2-40B4-BE49-F238E27FC236}">
                <a16:creationId xmlns:a16="http://schemas.microsoft.com/office/drawing/2014/main" id="{A0EB6DCC-50B4-CE67-9F34-4E5E1D1090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41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0F9982-FD4B-302A-F538-F2440AF5D30E}"/>
              </a:ext>
            </a:extLst>
          </p:cNvPr>
          <p:cNvSpPr txBox="1"/>
          <p:nvPr/>
        </p:nvSpPr>
        <p:spPr>
          <a:xfrm>
            <a:off x="1063689" y="1657872"/>
            <a:ext cx="1034453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Expand the </a:t>
            </a:r>
            <a:r>
              <a:rPr lang="en-I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folder, and you can see that it has the index file, the bundled JavaScript file, and the favicon. </a:t>
            </a:r>
          </a:p>
          <a:p>
            <a:endParaRPr lang="en-IN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web server will serve the files to the browser from this location. </a:t>
            </a:r>
          </a:p>
          <a:p>
            <a:endParaRPr lang="en-IN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435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787)">
            <a:extLst>
              <a:ext uri="{FF2B5EF4-FFF2-40B4-BE49-F238E27FC236}">
                <a16:creationId xmlns:a16="http://schemas.microsoft.com/office/drawing/2014/main" id="{2F3F87DA-8504-0772-B541-8A82678C97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369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788)">
            <a:extLst>
              <a:ext uri="{FF2B5EF4-FFF2-40B4-BE49-F238E27FC236}">
                <a16:creationId xmlns:a16="http://schemas.microsoft.com/office/drawing/2014/main" id="{2F7120CD-B62C-CE6B-0878-8FDBA6E6F0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3391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A6342E-03F4-D85E-CAF3-FEE9654178B0}"/>
              </a:ext>
            </a:extLst>
          </p:cNvPr>
          <p:cNvSpPr txBox="1"/>
          <p:nvPr/>
        </p:nvSpPr>
        <p:spPr>
          <a:xfrm>
            <a:off x="802433" y="2279503"/>
            <a:ext cx="1086083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There are just a couple of other files. All of the code for the server is inside this server folder.</a:t>
            </a:r>
          </a:p>
          <a:p>
            <a:endParaRPr lang="en-IN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 are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not going to cover any of it in the course, but feel free to download the code and poke around in there if you like.</a:t>
            </a:r>
          </a:p>
          <a:p>
            <a:endParaRPr lang="en-IN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data. </a:t>
            </a:r>
            <a:r>
              <a:rPr lang="en-I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tst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file just contains some sample book and reader data for us to experiment with. We will retrieve the same data with an HTTP request to the web server.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8005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789)">
            <a:extLst>
              <a:ext uri="{FF2B5EF4-FFF2-40B4-BE49-F238E27FC236}">
                <a16:creationId xmlns:a16="http://schemas.microsoft.com/office/drawing/2014/main" id="{B3530104-87A5-1228-8886-79701853F0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44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769)">
            <a:extLst>
              <a:ext uri="{FF2B5EF4-FFF2-40B4-BE49-F238E27FC236}">
                <a16:creationId xmlns:a16="http://schemas.microsoft.com/office/drawing/2014/main" id="{FC455444-1D5F-DC91-3C1E-E2DFFA64C4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3857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BE5BE-52A6-7A18-F533-35594B7CA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997" y="1675397"/>
            <a:ext cx="10734005" cy="38807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books are just a collection of popular children's books.</a:t>
            </a:r>
          </a:p>
          <a:p>
            <a:pPr marL="0" indent="0">
              <a:buNone/>
            </a:pP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Each object has an ID, the title, author, and the year the book was published. </a:t>
            </a:r>
          </a:p>
          <a:p>
            <a:pPr marL="0" indent="0">
              <a:buNone/>
            </a:pP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array of readers at the top includes the name of each reader and their weekly reading goal in minutes, along with how many minutes they've read so far. </a:t>
            </a:r>
          </a:p>
          <a:p>
            <a:pPr marL="0" indent="0">
              <a:buNone/>
            </a:pP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These are very simple objects, we will use them to demonstrate all of the important topics. 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024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791)">
            <a:extLst>
              <a:ext uri="{FF2B5EF4-FFF2-40B4-BE49-F238E27FC236}">
                <a16:creationId xmlns:a16="http://schemas.microsoft.com/office/drawing/2014/main" id="{3DB08CBE-133B-4247-BCD2-0D961CC082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38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EC436E-22CA-526B-0916-0A1AB9AEE7D6}"/>
              </a:ext>
            </a:extLst>
          </p:cNvPr>
          <p:cNvSpPr txBox="1"/>
          <p:nvPr/>
        </p:nvSpPr>
        <p:spPr>
          <a:xfrm>
            <a:off x="886407" y="1298329"/>
            <a:ext cx="10515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index. </a:t>
            </a:r>
            <a:r>
              <a:rPr lang="en-I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ts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file is the starting point for the app.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You can see that it's currently completely empty. </a:t>
            </a:r>
          </a:p>
          <a:p>
            <a:endParaRPr lang="en-IN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add a simple alert statement see if everything is working as expected. </a:t>
            </a:r>
          </a:p>
          <a:p>
            <a:endParaRPr lang="en-IN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 have got </a:t>
            </a:r>
            <a:r>
              <a:rPr lang="en-I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npm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script that will start Webpack and the web server. </a:t>
            </a:r>
          </a:p>
          <a:p>
            <a:endParaRPr lang="en-IN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 the terminal built in to Visual Studio Code to run it. </a:t>
            </a:r>
          </a:p>
          <a:p>
            <a:endParaRPr lang="en-IN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If you're not using VS Code, you can do this from a standard command prompt or terminal.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108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792)">
            <a:extLst>
              <a:ext uri="{FF2B5EF4-FFF2-40B4-BE49-F238E27FC236}">
                <a16:creationId xmlns:a16="http://schemas.microsoft.com/office/drawing/2014/main" id="{E73D0D5C-6368-BC65-22A5-1A223E3919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4044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65D799-7C7E-9213-5B42-DE3AEB197B5B}"/>
              </a:ext>
            </a:extLst>
          </p:cNvPr>
          <p:cNvSpPr txBox="1"/>
          <p:nvPr/>
        </p:nvSpPr>
        <p:spPr>
          <a:xfrm>
            <a:off x="905069" y="1351393"/>
            <a:ext cx="1017969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From the root directory in the project, type </a:t>
            </a:r>
            <a:r>
              <a:rPr lang="en-I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npm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start to run the start script I defined in the package. </a:t>
            </a:r>
            <a:r>
              <a:rPr lang="en-I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file. </a:t>
            </a:r>
          </a:p>
          <a:p>
            <a:endParaRPr lang="en-IN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You can see from the output that the web server is now listening on port 3000, and the list of assets output by Webpack are displayed here at the bottom.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827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793)">
            <a:extLst>
              <a:ext uri="{FF2B5EF4-FFF2-40B4-BE49-F238E27FC236}">
                <a16:creationId xmlns:a16="http://schemas.microsoft.com/office/drawing/2014/main" id="{8537B912-0194-60E5-2CEE-76A2A004EE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521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794)">
            <a:extLst>
              <a:ext uri="{FF2B5EF4-FFF2-40B4-BE49-F238E27FC236}">
                <a16:creationId xmlns:a16="http://schemas.microsoft.com/office/drawing/2014/main" id="{06A7062F-012F-5E65-5967-5DBCACA464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682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795)">
            <a:extLst>
              <a:ext uri="{FF2B5EF4-FFF2-40B4-BE49-F238E27FC236}">
                <a16:creationId xmlns:a16="http://schemas.microsoft.com/office/drawing/2014/main" id="{D8245315-69DA-F5E8-70A7-C4676043B4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9732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CB1A0-E8B6-BEDA-D591-B427B38AA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BD205-D780-2062-0C15-C86F1633B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the browser and open the app with the address localhost:3000. </a:t>
            </a:r>
          </a:p>
          <a:p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immediately shows the alert message </a:t>
            </a:r>
            <a:r>
              <a:rPr lang="en-I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Because I started Webpack in watch mode, it's still running and will automatically recompile and bundle any new changes I save. </a:t>
            </a:r>
          </a:p>
          <a:p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order to stop it, just type </a:t>
            </a:r>
            <a:r>
              <a:rPr lang="en-I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Ctrl+C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here in the terminal. </a:t>
            </a:r>
          </a:p>
          <a:p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Now we have everything I need to start experimenting with </a:t>
            </a:r>
            <a:r>
              <a:rPr lang="en-I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RxJS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except </a:t>
            </a:r>
            <a:r>
              <a:rPr lang="en-I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RxJS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itself.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0353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796)">
            <a:extLst>
              <a:ext uri="{FF2B5EF4-FFF2-40B4-BE49-F238E27FC236}">
                <a16:creationId xmlns:a16="http://schemas.microsoft.com/office/drawing/2014/main" id="{5C3C652D-D14D-9D04-88CF-92E43291D6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1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92449-3D48-165A-D6A5-48A29D3C9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905069"/>
            <a:ext cx="8596668" cy="51362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tart with a shell of an application that includes some server code and an API that will let us work with Book and Reader objects. </a:t>
            </a:r>
          </a:p>
          <a:p>
            <a:pPr marL="0" indent="0">
              <a:buNone/>
            </a:pP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That will let us experiment with some slightly more realistic scenarios than just working with strings and numbers all the time. </a:t>
            </a:r>
          </a:p>
        </p:txBody>
      </p:sp>
    </p:spTree>
    <p:extLst>
      <p:ext uri="{BB962C8B-B14F-4D97-AF65-F5344CB8AC3E}">
        <p14:creationId xmlns:p14="http://schemas.microsoft.com/office/powerpoint/2010/main" val="42286438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798)">
            <a:extLst>
              <a:ext uri="{FF2B5EF4-FFF2-40B4-BE49-F238E27FC236}">
                <a16:creationId xmlns:a16="http://schemas.microsoft.com/office/drawing/2014/main" id="{E69DE5A2-AAAB-8F9E-8861-7C98EC952C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491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799)">
            <a:extLst>
              <a:ext uri="{FF2B5EF4-FFF2-40B4-BE49-F238E27FC236}">
                <a16:creationId xmlns:a16="http://schemas.microsoft.com/office/drawing/2014/main" id="{4595C12F-2940-A80A-DA6D-02A51FD8EC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210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802)">
            <a:extLst>
              <a:ext uri="{FF2B5EF4-FFF2-40B4-BE49-F238E27FC236}">
                <a16:creationId xmlns:a16="http://schemas.microsoft.com/office/drawing/2014/main" id="{BECB0810-5949-AAC2-7A67-A6BECBAD20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521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3FBC6D-4F14-C045-D9E4-9C5351816FCF}"/>
              </a:ext>
            </a:extLst>
          </p:cNvPr>
          <p:cNvSpPr txBox="1"/>
          <p:nvPr/>
        </p:nvSpPr>
        <p:spPr>
          <a:xfrm>
            <a:off x="914400" y="2279503"/>
            <a:ext cx="1078618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install </a:t>
            </a:r>
            <a:r>
              <a:rPr lang="en-I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RxJS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The command is </a:t>
            </a:r>
            <a:r>
              <a:rPr lang="en-I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npm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install </a:t>
            </a:r>
            <a:r>
              <a:rPr lang="en-I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rxjs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--save. </a:t>
            </a:r>
          </a:p>
          <a:p>
            <a:endParaRPr lang="en-IN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save option just tells </a:t>
            </a:r>
            <a:r>
              <a:rPr lang="en-I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npm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to save a reference to the package in the package. </a:t>
            </a:r>
            <a:r>
              <a:rPr lang="en-I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file.</a:t>
            </a:r>
          </a:p>
          <a:p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installed version 6. 2. 1, and  open package. </a:t>
            </a:r>
            <a:r>
              <a:rPr lang="en-I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again, and you can see that a new reference was added to the dependencies section for it.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1377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803)">
            <a:extLst>
              <a:ext uri="{FF2B5EF4-FFF2-40B4-BE49-F238E27FC236}">
                <a16:creationId xmlns:a16="http://schemas.microsoft.com/office/drawing/2014/main" id="{EFE86884-2B0F-9A0E-5A1F-2D3DE59703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0918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804)">
            <a:extLst>
              <a:ext uri="{FF2B5EF4-FFF2-40B4-BE49-F238E27FC236}">
                <a16:creationId xmlns:a16="http://schemas.microsoft.com/office/drawing/2014/main" id="{72A23F07-1BE1-C6AD-F016-1B962903C4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843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806)">
            <a:extLst>
              <a:ext uri="{FF2B5EF4-FFF2-40B4-BE49-F238E27FC236}">
                <a16:creationId xmlns:a16="http://schemas.microsoft.com/office/drawing/2014/main" id="{ABC41364-1646-B5C7-6698-885AEA04B8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98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770)">
            <a:extLst>
              <a:ext uri="{FF2B5EF4-FFF2-40B4-BE49-F238E27FC236}">
                <a16:creationId xmlns:a16="http://schemas.microsoft.com/office/drawing/2014/main" id="{F2F8C35F-ECDC-1FA1-2755-BA07244E3F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44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210D52-2FA8-7B1C-BF2B-C7D6DB9BE1C7}"/>
              </a:ext>
            </a:extLst>
          </p:cNvPr>
          <p:cNvSpPr txBox="1"/>
          <p:nvPr/>
        </p:nvSpPr>
        <p:spPr>
          <a:xfrm>
            <a:off x="961052" y="1442668"/>
            <a:ext cx="1010505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Open p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ackage. </a:t>
            </a:r>
            <a:r>
              <a:rPr lang="en-I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file see the </a:t>
            </a:r>
            <a:r>
              <a:rPr lang="en-I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npm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packages which are already available</a:t>
            </a:r>
          </a:p>
          <a:p>
            <a:pPr marL="0" indent="0">
              <a:buNone/>
            </a:pPr>
            <a:endParaRPr lang="en-IN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Intitally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 did not installed </a:t>
            </a:r>
            <a:r>
              <a:rPr lang="en-I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RsJS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0" indent="0">
              <a:buNone/>
            </a:pPr>
            <a:endParaRPr lang="en-IN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All of the packages you see here in the dependencies section are used by the Node server application which is present in the application.</a:t>
            </a:r>
          </a:p>
          <a:p>
            <a:pPr marL="0" indent="0">
              <a:buNone/>
            </a:pPr>
            <a:endParaRPr lang="en-IN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It's a very basic Node and Express app that exposes a few REST endpoints and will serve the client code to the browser. </a:t>
            </a:r>
          </a:p>
          <a:p>
            <a:pPr marL="0" indent="0">
              <a:buNone/>
            </a:pPr>
            <a:endParaRPr lang="en-IN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180125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771)">
            <a:extLst>
              <a:ext uri="{FF2B5EF4-FFF2-40B4-BE49-F238E27FC236}">
                <a16:creationId xmlns:a16="http://schemas.microsoft.com/office/drawing/2014/main" id="{3D653C1F-2267-C62F-4581-70B9C848FC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32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F0366-D552-B935-B2DB-AEB291AD1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665" y="664911"/>
            <a:ext cx="8596668" cy="5528178"/>
          </a:xfrm>
        </p:spPr>
        <p:txBody>
          <a:bodyPr>
            <a:normAutofit/>
          </a:bodyPr>
          <a:lstStyle/>
          <a:p>
            <a:endParaRPr lang="en-IN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the </a:t>
            </a:r>
            <a:r>
              <a:rPr lang="en-I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devDependencies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section, you can see that I'll be using the TypeScript compiler. </a:t>
            </a:r>
          </a:p>
          <a:p>
            <a:pPr marL="0" indent="0">
              <a:buNone/>
            </a:pPr>
            <a:endParaRPr lang="en-IN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 will write all of the code in the course using the ES2015 version of Java Script, and use the TypeScript compiler to </a:t>
            </a:r>
            <a:r>
              <a:rPr lang="en-I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transpile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that to ES5 that will run reliably in the browser. </a:t>
            </a:r>
          </a:p>
          <a:p>
            <a:pPr marL="0" indent="0">
              <a:buNone/>
            </a:pPr>
            <a:endParaRPr lang="en-IN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Note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that </a:t>
            </a:r>
            <a:r>
              <a:rPr lang="en-I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RxJS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is written in TypeScript, You </a:t>
            </a:r>
            <a:r>
              <a:rPr lang="en-I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on't have to know typescript to use it, at least being familiar with TypeScript can be helpful as you browse the documentation and source code. </a:t>
            </a:r>
          </a:p>
        </p:txBody>
      </p:sp>
    </p:spTree>
    <p:extLst>
      <p:ext uri="{BB962C8B-B14F-4D97-AF65-F5344CB8AC3E}">
        <p14:creationId xmlns:p14="http://schemas.microsoft.com/office/powerpoint/2010/main" val="3529815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772)">
            <a:extLst>
              <a:ext uri="{FF2B5EF4-FFF2-40B4-BE49-F238E27FC236}">
                <a16:creationId xmlns:a16="http://schemas.microsoft.com/office/drawing/2014/main" id="{C40EB7F8-BC05-2584-31D2-73DFB85F2B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2795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48</TotalTime>
  <Words>975</Words>
  <Application>Microsoft Office PowerPoint</Application>
  <PresentationFormat>Widescreen</PresentationFormat>
  <Paragraphs>81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Times New Roman</vt:lpstr>
      <vt:lpstr>Trebuchet MS</vt:lpstr>
      <vt:lpstr>Wingdings 3</vt:lpstr>
      <vt:lpstr>Facet</vt:lpstr>
      <vt:lpstr>Demo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P.Samatha Ramakrishna</dc:creator>
  <cp:lastModifiedBy>P.Samatha Ramakrishna</cp:lastModifiedBy>
  <cp:revision>5</cp:revision>
  <dcterms:created xsi:type="dcterms:W3CDTF">2022-12-06T06:31:50Z</dcterms:created>
  <dcterms:modified xsi:type="dcterms:W3CDTF">2022-12-07T00:44:10Z</dcterms:modified>
</cp:coreProperties>
</file>